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 SemiBold"/>
      <p:regular r:id="rId17"/>
      <p:bold r:id="rId18"/>
      <p:italic r:id="rId19"/>
      <p:boldItalic r:id="rId20"/>
    </p:embeddedFon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PT Sans Narrow"/>
      <p:regular r:id="rId29"/>
      <p:bold r:id="rId30"/>
    </p:embeddedFont>
    <p:embeddedFont>
      <p:font typeface="Barlow Light"/>
      <p:regular r:id="rId31"/>
      <p:bold r:id="rId32"/>
      <p:italic r:id="rId33"/>
      <p:boldItalic r:id="rId34"/>
    </p:embeddedFont>
    <p:embeddedFont>
      <p:font typeface="Barl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">
          <p15:clr>
            <a:srgbClr val="747775"/>
          </p15:clr>
        </p15:guide>
        <p15:guide id="2" orient="horz" pos="30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/>
        <p:guide pos="309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boldItalic.fntdata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Light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33" Type="http://schemas.openxmlformats.org/officeDocument/2006/relationships/font" Target="fonts/BarlowLight-italic.fntdata"/><Relationship Id="rId10" Type="http://schemas.openxmlformats.org/officeDocument/2006/relationships/slide" Target="slides/slide5.xml"/><Relationship Id="rId32" Type="http://schemas.openxmlformats.org/officeDocument/2006/relationships/font" Target="fonts/BarlowLight-bold.fntdata"/><Relationship Id="rId13" Type="http://schemas.openxmlformats.org/officeDocument/2006/relationships/slide" Target="slides/slide8.xml"/><Relationship Id="rId35" Type="http://schemas.openxmlformats.org/officeDocument/2006/relationships/font" Target="fonts/Barlow-regular.fntdata"/><Relationship Id="rId12" Type="http://schemas.openxmlformats.org/officeDocument/2006/relationships/slide" Target="slides/slide7.xml"/><Relationship Id="rId34" Type="http://schemas.openxmlformats.org/officeDocument/2006/relationships/font" Target="fonts/Barlow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Barlow-italic.fntdata"/><Relationship Id="rId14" Type="http://schemas.openxmlformats.org/officeDocument/2006/relationships/slide" Target="slides/slide9.xml"/><Relationship Id="rId36" Type="http://schemas.openxmlformats.org/officeDocument/2006/relationships/font" Target="fonts/Barlow-bold.fntdata"/><Relationship Id="rId17" Type="http://schemas.openxmlformats.org/officeDocument/2006/relationships/font" Target="fonts/RalewaySemiBold-regular.fntdata"/><Relationship Id="rId16" Type="http://schemas.openxmlformats.org/officeDocument/2006/relationships/slide" Target="slides/slide11.xml"/><Relationship Id="rId38" Type="http://schemas.openxmlformats.org/officeDocument/2006/relationships/font" Target="fonts/Barlow-boldItalic.fntdata"/><Relationship Id="rId19" Type="http://schemas.openxmlformats.org/officeDocument/2006/relationships/font" Target="fonts/RalewaySemiBold-italic.fntdata"/><Relationship Id="rId1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0e9a1c1c8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0e9a1c1c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0d6dd712d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0d6dd712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2">
    <p:bg>
      <p:bgPr>
        <a:solidFill>
          <a:srgbClr val="F3F3F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247200" y="1026800"/>
            <a:ext cx="86289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42900" lvl="1" marL="9144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 sz="1800"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▹"/>
              <a:defRPr sz="1400"/>
            </a:lvl3pPr>
            <a:lvl4pPr indent="-355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6185263" y="4749850"/>
            <a:ext cx="28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Peerspectives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/>
          <p:nvPr>
            <p:ph idx="2" type="subTitle"/>
          </p:nvPr>
        </p:nvSpPr>
        <p:spPr>
          <a:xfrm>
            <a:off x="273875" y="167350"/>
            <a:ext cx="8832000" cy="646500"/>
          </a:xfrm>
          <a:prstGeom prst="rect">
            <a:avLst/>
          </a:prstGeom>
          <a:gradFill>
            <a:gsLst>
              <a:gs pos="0">
                <a:srgbClr val="A4C2F4"/>
              </a:gs>
              <a:gs pos="100000">
                <a:srgbClr val="D4ECFF"/>
              </a:gs>
            </a:gsLst>
            <a:lin ang="5400700" scaled="0"/>
          </a:gradFill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1" i="0" lang="en" sz="86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8600" u="none" cap="none" strike="noStrik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b="0" i="0" sz="48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b="0" i="0" sz="20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essica.rohmann@charite.de" TargetMode="External"/><Relationship Id="rId4" Type="http://schemas.openxmlformats.org/officeDocument/2006/relationships/hyperlink" Target="mailto:toivo.glatz@charite.de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3"/>
          <p:cNvGrpSpPr/>
          <p:nvPr/>
        </p:nvGrpSpPr>
        <p:grpSpPr>
          <a:xfrm>
            <a:off x="4840327" y="1074751"/>
            <a:ext cx="3841143" cy="3893303"/>
            <a:chOff x="5122427" y="668001"/>
            <a:chExt cx="3841143" cy="3893303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" name="Google Shape;176;p13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13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8" name="Google Shape;208;p13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3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6" name="Google Shape;226;p13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3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3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13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13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4" name="Google Shape;294;p1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13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00" name="Google Shape;300;p1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3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13"/>
            <p:cNvGrpSpPr/>
            <p:nvPr/>
          </p:nvGrpSpPr>
          <p:grpSpPr>
            <a:xfrm flipH="1">
              <a:off x="8183211" y="2407472"/>
              <a:ext cx="780359" cy="1195999"/>
              <a:chOff x="3975528" y="3303922"/>
              <a:chExt cx="780359" cy="1195999"/>
            </a:xfrm>
          </p:grpSpPr>
          <p:sp>
            <p:nvSpPr>
              <p:cNvPr id="308" name="Google Shape;308;p13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4" name="Google Shape;334;p13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5" name="Google Shape;335;p13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3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509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3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3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0" name="Google Shape;340;p13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3"/>
          <p:cNvSpPr txBox="1"/>
          <p:nvPr>
            <p:ph type="ctrTitle"/>
          </p:nvPr>
        </p:nvSpPr>
        <p:spPr>
          <a:xfrm>
            <a:off x="1047600" y="2117000"/>
            <a:ext cx="49626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600">
                <a:latin typeface="Barlow"/>
                <a:ea typeface="Barlow"/>
                <a:cs typeface="Barlow"/>
                <a:sym typeface="Barlow"/>
              </a:rPr>
              <a:t>Introduction</a:t>
            </a:r>
            <a:endParaRPr b="1" sz="4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Jess Rohmann, Toivo Glatz	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jessica.rohmann@charite.de</a:t>
            </a:r>
            <a:endParaRPr sz="20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toivo.glatz@charite.de</a:t>
            </a:r>
            <a:r>
              <a:rPr lang="en"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43" name="Google Shape;34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00" y="736100"/>
            <a:ext cx="5826924" cy="17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2"/>
          <p:cNvSpPr txBox="1"/>
          <p:nvPr>
            <p:ph type="title"/>
          </p:nvPr>
        </p:nvSpPr>
        <p:spPr>
          <a:xfrm>
            <a:off x="457200" y="605600"/>
            <a:ext cx="7114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 note on AI Tools</a:t>
            </a:r>
            <a:endParaRPr sz="4200"/>
          </a:p>
        </p:txBody>
      </p:sp>
      <p:sp>
        <p:nvSpPr>
          <p:cNvPr id="713" name="Google Shape;713;p22"/>
          <p:cNvSpPr txBox="1"/>
          <p:nvPr>
            <p:ph idx="1" type="body"/>
          </p:nvPr>
        </p:nvSpPr>
        <p:spPr>
          <a:xfrm>
            <a:off x="318175" y="1288200"/>
            <a:ext cx="8572800" cy="36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All participants must abide by the official </a:t>
            </a:r>
            <a:r>
              <a:rPr b="1" lang="en" sz="15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BMJ Policy </a:t>
            </a:r>
            <a:r>
              <a:rPr lang="en" sz="1500">
                <a:solidFill>
                  <a:srgbClr val="000000"/>
                </a:solidFill>
              </a:rPr>
              <a:t>on Using AI Tools:</a:t>
            </a:r>
            <a:r>
              <a:rPr lang="en" sz="1500"/>
              <a:t> </a:t>
            </a:r>
            <a:r>
              <a:rPr i="1" lang="en" sz="1500"/>
              <a:t>“If reviewers use AI technology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to improve word processing and language</a:t>
            </a:r>
            <a:r>
              <a:rPr i="1" lang="en" sz="1500"/>
              <a:t>, they should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declare </a:t>
            </a:r>
            <a:r>
              <a:rPr i="1" lang="en" sz="1500"/>
              <a:t>this when submitting their reports. However, reviewers should preserve the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confidentiality</a:t>
            </a:r>
            <a:r>
              <a:rPr i="1" lang="en" sz="1500"/>
              <a:t> of the peer review process by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not putting unpublished manuscripts</a:t>
            </a:r>
            <a:r>
              <a:rPr i="1" lang="en" sz="1500"/>
              <a:t> that they are reviewing for BMJ Journals (or information about them) into publicly available AI tools where the security of the confidential information cannot be guaranteed.”</a:t>
            </a:r>
            <a:endParaRPr i="1" sz="13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65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▸"/>
            </a:pPr>
            <a:r>
              <a:rPr lang="en" sz="1600">
                <a:solidFill>
                  <a:srgbClr val="000000"/>
                </a:solidFill>
              </a:rPr>
              <a:t>The pre-/post-assessments, homework assignments, and group review reports must be entirely original work and </a:t>
            </a:r>
            <a:r>
              <a:rPr b="1" i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should not </a:t>
            </a:r>
            <a:r>
              <a:rPr lang="en" sz="1600">
                <a:solidFill>
                  <a:srgbClr val="000000"/>
                </a:solidFill>
              </a:rPr>
              <a:t>be AI generated. </a:t>
            </a:r>
            <a:endParaRPr sz="1600">
              <a:solidFill>
                <a:srgbClr val="000000"/>
              </a:solidFill>
            </a:endParaRPr>
          </a:p>
          <a:p>
            <a:pPr indent="-3365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▸"/>
            </a:pPr>
            <a:r>
              <a:rPr lang="en" sz="1600">
                <a:solidFill>
                  <a:srgbClr val="000000"/>
                </a:solidFill>
              </a:rPr>
              <a:t>If AI tools are used to </a:t>
            </a: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improve language</a:t>
            </a:r>
            <a:r>
              <a:rPr lang="en" sz="1600">
                <a:solidFill>
                  <a:srgbClr val="000000"/>
                </a:solidFill>
              </a:rPr>
              <a:t> for </a:t>
            </a: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any</a:t>
            </a:r>
            <a:r>
              <a:rPr lang="en" sz="1600">
                <a:solidFill>
                  <a:srgbClr val="000000"/>
                </a:solidFill>
              </a:rPr>
              <a:t> course-related work, this </a:t>
            </a: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must be declared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>
                <a:solidFill>
                  <a:srgbClr val="000000"/>
                </a:solidFill>
              </a:rPr>
              <a:t>No parts of </a:t>
            </a: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unpublished manuscripts should be entered into AI tools </a:t>
            </a:r>
            <a:r>
              <a:rPr lang="en" sz="1600">
                <a:solidFill>
                  <a:srgbClr val="000000"/>
                </a:solidFill>
              </a:rPr>
              <a:t>at any point.</a:t>
            </a:r>
            <a:endParaRPr sz="1600">
              <a:solidFill>
                <a:srgbClr val="000000"/>
              </a:solidFill>
            </a:endParaRPr>
          </a:p>
          <a:p>
            <a:pPr indent="-3365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▸"/>
            </a:pPr>
            <a:r>
              <a:rPr lang="en" sz="1600">
                <a:solidFill>
                  <a:srgbClr val="000000"/>
                </a:solidFill>
              </a:rPr>
              <a:t>All student work </a:t>
            </a: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may be screened</a:t>
            </a:r>
            <a:r>
              <a:rPr lang="en" sz="1600">
                <a:solidFill>
                  <a:srgbClr val="000000"/>
                </a:solidFill>
              </a:rPr>
              <a:t> for AI-generated content. In the case that a student is found to have used AI inappropriately in course-related work, they may be dismissed from the course and will not receive ECTS credit.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714" name="Google Shape;714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5" name="Google Shape;7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750" y="111625"/>
            <a:ext cx="1131925" cy="11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1" name="Google Shape;721;p23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722" name="Google Shape;722;p23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23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780" name="Google Shape;780;p23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781" name="Google Shape;781;p23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3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3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4" name="Google Shape;784;p23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785" name="Google Shape;785;p23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23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7" name="Google Shape;787;p23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3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3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3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3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23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23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23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23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23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23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23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23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23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23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23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23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23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23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23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23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23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23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23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23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3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23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23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23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3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23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23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3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3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3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3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23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23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23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23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23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23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23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23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23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3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3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3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3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3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23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23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23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23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23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23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23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23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23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23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23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23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23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23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1" name="Google Shape;851;p23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852" name="Google Shape;852;p23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853" name="Google Shape;853;p23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23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" name="Google Shape;855;p23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" name="Google Shape;856;p23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23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58" name="Google Shape;858;p23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23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23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61" name="Google Shape;861;p23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7" name="Google Shape;867;p23"/>
          <p:cNvSpPr txBox="1"/>
          <p:nvPr>
            <p:ph idx="4294967295" type="ctrTitle"/>
          </p:nvPr>
        </p:nvSpPr>
        <p:spPr>
          <a:xfrm>
            <a:off x="685800" y="1006288"/>
            <a:ext cx="4343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</a:pPr>
            <a:r>
              <a:rPr b="0" i="0" lang="en" sz="72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Q&amp;A</a:t>
            </a:r>
            <a:endParaRPr b="0" i="0" sz="7200" u="none" cap="none" strike="noStrike">
              <a:solidFill>
                <a:schemeClr val="accen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68" name="Google Shape;868;p23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33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logistical questions?</a:t>
            </a:r>
            <a:endParaRPr b="0" i="0" sz="33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rPr b="0" i="0" lang="en" sz="33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→ See the </a:t>
            </a:r>
            <a:r>
              <a:rPr lang="en" sz="33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course </a:t>
            </a:r>
            <a:r>
              <a:rPr b="0" i="0" lang="en" sz="33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syllabus</a:t>
            </a:r>
            <a:endParaRPr b="0" i="0" sz="33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/>
          <p:cNvSpPr txBox="1"/>
          <p:nvPr>
            <p:ph type="title"/>
          </p:nvPr>
        </p:nvSpPr>
        <p:spPr>
          <a:xfrm>
            <a:off x="457200" y="605600"/>
            <a:ext cx="61041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200"/>
              <a:t>Purpose</a:t>
            </a:r>
            <a:endParaRPr sz="4200"/>
          </a:p>
        </p:txBody>
      </p:sp>
      <p:sp>
        <p:nvSpPr>
          <p:cNvPr id="349" name="Google Shape;349;p14"/>
          <p:cNvSpPr txBox="1"/>
          <p:nvPr>
            <p:ph idx="2" type="body"/>
          </p:nvPr>
        </p:nvSpPr>
        <p:spPr>
          <a:xfrm>
            <a:off x="3937250" y="1688300"/>
            <a:ext cx="3045000" cy="24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Training includes a series of interactive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lectures </a:t>
            </a:r>
            <a:r>
              <a:rPr lang="en" sz="2000"/>
              <a:t>and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mentor-guided small group workshops</a:t>
            </a:r>
            <a:r>
              <a:rPr lang="en" sz="2000"/>
              <a:t> providing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hands-on </a:t>
            </a:r>
            <a:r>
              <a:rPr lang="en" sz="2000"/>
              <a:t>experience in reviewing of submitted research papers</a:t>
            </a:r>
            <a:endParaRPr sz="2000"/>
          </a:p>
        </p:txBody>
      </p:sp>
      <p:sp>
        <p:nvSpPr>
          <p:cNvPr id="350" name="Google Shape;350;p14"/>
          <p:cNvSpPr txBox="1"/>
          <p:nvPr>
            <p:ph idx="1" type="body"/>
          </p:nvPr>
        </p:nvSpPr>
        <p:spPr>
          <a:xfrm>
            <a:off x="457200" y="1688300"/>
            <a:ext cx="3045000" cy="1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Modern training and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insights </a:t>
            </a:r>
            <a:r>
              <a:rPr lang="en" sz="2000"/>
              <a:t>into the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structure, purpose, and conduct of the peer review</a:t>
            </a:r>
            <a:r>
              <a:rPr lang="en" sz="2000"/>
              <a:t> and the scholarly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editing</a:t>
            </a:r>
            <a:r>
              <a:rPr lang="en" sz="2000"/>
              <a:t> processes</a:t>
            </a:r>
            <a:endParaRPr sz="2000"/>
          </a:p>
        </p:txBody>
      </p:sp>
      <p:sp>
        <p:nvSpPr>
          <p:cNvPr id="351" name="Google Shape;351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2" name="Google Shape;352;p14"/>
          <p:cNvGrpSpPr/>
          <p:nvPr/>
        </p:nvGrpSpPr>
        <p:grpSpPr>
          <a:xfrm>
            <a:off x="6677509" y="380934"/>
            <a:ext cx="2085390" cy="1307212"/>
            <a:chOff x="6986665" y="3298709"/>
            <a:chExt cx="1817809" cy="1077669"/>
          </a:xfrm>
        </p:grpSpPr>
        <p:sp>
          <p:nvSpPr>
            <p:cNvPr id="353" name="Google Shape;353;p14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 txBox="1"/>
          <p:nvPr>
            <p:ph type="title"/>
          </p:nvPr>
        </p:nvSpPr>
        <p:spPr>
          <a:xfrm>
            <a:off x="457200" y="605600"/>
            <a:ext cx="57522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200"/>
              <a:t>Potential conflicts of interest</a:t>
            </a:r>
            <a:endParaRPr sz="4200"/>
          </a:p>
        </p:txBody>
      </p:sp>
      <p:sp>
        <p:nvSpPr>
          <p:cNvPr id="384" name="Google Shape;384;p15"/>
          <p:cNvSpPr txBox="1"/>
          <p:nvPr>
            <p:ph idx="1" type="body"/>
          </p:nvPr>
        </p:nvSpPr>
        <p:spPr>
          <a:xfrm>
            <a:off x="457200" y="1882900"/>
            <a:ext cx="82683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2000"/>
              <a:t>Peerspectives is currently funded by a research grant from the Volkswagen Foundation.</a:t>
            </a:r>
            <a:endParaRPr sz="2000"/>
          </a:p>
          <a:p>
            <a:pPr indent="-355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/>
              <a:t>In the past: starter funding from a SPOKES </a:t>
            </a:r>
            <a:r>
              <a:rPr i="1" lang="en" sz="2000"/>
              <a:t>Wellcome Trust Funded Translational Partnership Fellowship</a:t>
            </a:r>
            <a:r>
              <a:rPr lang="en" sz="2000"/>
              <a:t> via BIH </a:t>
            </a:r>
            <a:r>
              <a:rPr i="1" lang="en" sz="2000"/>
              <a:t>QUEST Center</a:t>
            </a:r>
            <a:endParaRPr sz="2000"/>
          </a:p>
          <a:p>
            <a:pPr indent="-355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/>
              <a:t>Editorial staff from </a:t>
            </a:r>
            <a:r>
              <a:rPr i="1" lang="en" sz="2000"/>
              <a:t>BMJ</a:t>
            </a:r>
            <a:r>
              <a:rPr lang="en" sz="2000"/>
              <a:t> were consulted in the conceptualization and some editors were involved in the scientific evaluation study.</a:t>
            </a:r>
            <a:endParaRPr sz="2000"/>
          </a:p>
          <a:p>
            <a:pPr indent="-355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/>
              <a:t>We are passionate about improving peer review and training for doctoral students. We serve as peer reviewers for various scientific journals.</a:t>
            </a:r>
            <a:endParaRPr sz="2000"/>
          </a:p>
        </p:txBody>
      </p:sp>
      <p:sp>
        <p:nvSpPr>
          <p:cNvPr id="385" name="Google Shape;385;p1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15"/>
          <p:cNvPicPr preferRelativeResize="0"/>
          <p:nvPr/>
        </p:nvPicPr>
        <p:blipFill rotWithShape="1">
          <a:blip r:embed="rId3">
            <a:alphaModFix/>
          </a:blip>
          <a:srcRect b="69327" l="0" r="0" t="0"/>
          <a:stretch/>
        </p:blipFill>
        <p:spPr>
          <a:xfrm>
            <a:off x="6329750" y="681775"/>
            <a:ext cx="2395750" cy="9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 txBox="1"/>
          <p:nvPr>
            <p:ph idx="4294967295" type="ctrTitle"/>
          </p:nvPr>
        </p:nvSpPr>
        <p:spPr>
          <a:xfrm>
            <a:off x="515600" y="3687150"/>
            <a:ext cx="3066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</a:pPr>
            <a:r>
              <a:rPr b="0" i="0" lang="en" sz="5400" u="none" cap="none" strike="noStrik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Partners</a:t>
            </a:r>
            <a:endParaRPr b="0" i="0" sz="5400" u="none" cap="none" strike="noStrike">
              <a:solidFill>
                <a:schemeClr val="accen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92" name="Google Shape;392;p1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16"/>
          <p:cNvSpPr txBox="1"/>
          <p:nvPr/>
        </p:nvSpPr>
        <p:spPr>
          <a:xfrm>
            <a:off x="3678775" y="271925"/>
            <a:ext cx="51798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lang="en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b="1" i="0" lang="en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nstitute of Public Health @ Charité </a:t>
            </a:r>
            <a:endParaRPr b="1" i="0" sz="1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Instructors: Toivo Glatz, Jess Rohmann, Tobias Kurth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Coordination: Claire Dickson-Burke, </a:t>
            </a: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Meg Forrest, Nadja Wülk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Current Editor-Mentors</a:t>
            </a:r>
            <a:endParaRPr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Insa Feinkohl (Univ. Witten/Herdecke, Germany)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Kristina Fišter (Univ. Zagreb, Croatia)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Peter Tennant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 (Univ.</a:t>
            </a: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 of Leeds, U.K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)</a:t>
            </a:r>
            <a:endParaRPr i="0" u="none" cap="none" strike="noStrike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Trudy Voortman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 (Univ. </a:t>
            </a: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of Stanford, U.S.A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)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Annika Hoyer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 (</a:t>
            </a: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Bielefeld University, Germany</a:t>
            </a: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) 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i="0" lang="en" u="none" cap="none" strike="noStrike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Mariska Leeflang (Univ. Amsterdam, Netherlands)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Lars Hemkens (Univ. Basel, Switzerland) 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Matthieu Domenech de Celles (Max Planck Institute for Infection Biology, Germany)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BMJ, London, UK</a:t>
            </a:r>
            <a:endParaRPr b="1"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Tim Feeney, Editor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Elizabeth Loder, Head Research Editor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</a:pPr>
            <a:r>
              <a:rPr lang="en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Sara Schroter, Senior Researcher</a:t>
            </a:r>
            <a:endParaRPr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94" name="Google Shape;394;p16"/>
          <p:cNvGrpSpPr/>
          <p:nvPr/>
        </p:nvGrpSpPr>
        <p:grpSpPr>
          <a:xfrm>
            <a:off x="515598" y="271937"/>
            <a:ext cx="2713705" cy="3068337"/>
            <a:chOff x="2183550" y="65875"/>
            <a:chExt cx="4483981" cy="4807045"/>
          </a:xfrm>
        </p:grpSpPr>
        <p:sp>
          <p:nvSpPr>
            <p:cNvPr id="395" name="Google Shape;395;p16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16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418" name="Google Shape;418;p16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419" name="Google Shape;419;p16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6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6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2" name="Google Shape;422;p16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423" name="Google Shape;423;p16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16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5" name="Google Shape;425;p16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6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6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6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6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6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6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6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6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6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6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6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6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6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6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6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6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6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6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6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6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6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16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16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16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9" name="Google Shape;489;p16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90" name="Google Shape;490;p16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91" name="Google Shape;491;p16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16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16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16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16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96" name="Google Shape;496;p16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16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99" name="Google Shape;499;p16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8" name="Google Shape;528;p16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34" name="Google Shape;5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00" y="3038700"/>
            <a:ext cx="2588794" cy="7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7"/>
          <p:cNvSpPr txBox="1"/>
          <p:nvPr>
            <p:ph type="title"/>
          </p:nvPr>
        </p:nvSpPr>
        <p:spPr>
          <a:xfrm>
            <a:off x="457200" y="605600"/>
            <a:ext cx="83223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200"/>
              <a:t>Course Structure and Overview</a:t>
            </a:r>
            <a:endParaRPr sz="4200"/>
          </a:p>
        </p:txBody>
      </p:sp>
      <p:sp>
        <p:nvSpPr>
          <p:cNvPr id="540" name="Google Shape;540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1" name="Google Shape;541;p17"/>
          <p:cNvGrpSpPr/>
          <p:nvPr/>
        </p:nvGrpSpPr>
        <p:grpSpPr>
          <a:xfrm>
            <a:off x="4510540" y="1520016"/>
            <a:ext cx="2135560" cy="3039687"/>
            <a:chOff x="3071457" y="2013875"/>
            <a:chExt cx="1944600" cy="1569600"/>
          </a:xfrm>
        </p:grpSpPr>
        <p:sp>
          <p:nvSpPr>
            <p:cNvPr id="542" name="Google Shape;542;p17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III. Workshops</a:t>
              </a:r>
              <a:endParaRPr b="0" i="0" sz="1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44" name="Google Shape;544;p17"/>
            <p:cNvSpPr txBox="1"/>
            <p:nvPr/>
          </p:nvSpPr>
          <p:spPr>
            <a:xfrm>
              <a:off x="3319036" y="2545006"/>
              <a:ext cx="1451700" cy="7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Four mandatory, hands-on  workshops led by one editor-mentor; collaborative peer review report  preparation</a:t>
              </a:r>
              <a:endParaRPr b="0" i="0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45" name="Google Shape;545;p17"/>
          <p:cNvGrpSpPr/>
          <p:nvPr/>
        </p:nvGrpSpPr>
        <p:grpSpPr>
          <a:xfrm>
            <a:off x="2377566" y="1520048"/>
            <a:ext cx="2135560" cy="3039687"/>
            <a:chOff x="1126863" y="2013875"/>
            <a:chExt cx="1944600" cy="1569600"/>
          </a:xfrm>
        </p:grpSpPr>
        <p:sp>
          <p:nvSpPr>
            <p:cNvPr id="546" name="Google Shape;546;p17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II. Lectures</a:t>
              </a:r>
              <a:endParaRPr b="0" i="0" sz="1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48" name="Google Shape;548;p17"/>
            <p:cNvSpPr txBox="1"/>
            <p:nvPr/>
          </p:nvSpPr>
          <p:spPr>
            <a:xfrm>
              <a:off x="1313150" y="2549675"/>
              <a:ext cx="1451700" cy="7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Four mandatory, interactive lectures held over Zoom with take-home assignments</a:t>
              </a:r>
              <a:endParaRPr b="0" i="0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49" name="Google Shape;549;p17"/>
          <p:cNvGrpSpPr/>
          <p:nvPr/>
        </p:nvGrpSpPr>
        <p:grpSpPr>
          <a:xfrm>
            <a:off x="6645056" y="1520016"/>
            <a:ext cx="2134453" cy="3039687"/>
            <a:chOff x="5015938" y="2013875"/>
            <a:chExt cx="3001200" cy="1569600"/>
          </a:xfrm>
        </p:grpSpPr>
        <p:sp>
          <p:nvSpPr>
            <p:cNvPr id="550" name="Google Shape;550;p17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IV. Post-Course</a:t>
              </a:r>
              <a:r>
                <a:rPr b="1" i="0" lang="en" sz="15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 Assignment</a:t>
              </a:r>
              <a:endParaRPr b="1" i="0" sz="15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52" name="Google Shape;552;p17"/>
            <p:cNvSpPr txBox="1"/>
            <p:nvPr/>
          </p:nvSpPr>
          <p:spPr>
            <a:xfrm>
              <a:off x="5312261" y="2572457"/>
              <a:ext cx="24171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Independently completed peer-review assignment mirroring real-world conditions</a:t>
              </a:r>
              <a:endParaRPr b="0" i="0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53" name="Google Shape;553;p17"/>
          <p:cNvGrpSpPr/>
          <p:nvPr/>
        </p:nvGrpSpPr>
        <p:grpSpPr>
          <a:xfrm>
            <a:off x="6500715" y="2551148"/>
            <a:ext cx="287298" cy="390632"/>
            <a:chOff x="4858109" y="2631368"/>
            <a:chExt cx="316442" cy="315000"/>
          </a:xfrm>
        </p:grpSpPr>
        <p:sp>
          <p:nvSpPr>
            <p:cNvPr id="554" name="Google Shape;554;p1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17"/>
          <p:cNvGrpSpPr/>
          <p:nvPr/>
        </p:nvGrpSpPr>
        <p:grpSpPr>
          <a:xfrm>
            <a:off x="4372493" y="2550978"/>
            <a:ext cx="285909" cy="390573"/>
            <a:chOff x="3157188" y="909150"/>
            <a:chExt cx="470400" cy="470400"/>
          </a:xfrm>
        </p:grpSpPr>
        <p:sp>
          <p:nvSpPr>
            <p:cNvPr id="557" name="Google Shape;557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17"/>
          <p:cNvGrpSpPr/>
          <p:nvPr/>
        </p:nvGrpSpPr>
        <p:grpSpPr>
          <a:xfrm>
            <a:off x="250520" y="1519836"/>
            <a:ext cx="2135560" cy="3039650"/>
            <a:chOff x="-942300" y="1879157"/>
            <a:chExt cx="1944600" cy="1577400"/>
          </a:xfrm>
        </p:grpSpPr>
        <p:sp>
          <p:nvSpPr>
            <p:cNvPr id="560" name="Google Shape;560;p17"/>
            <p:cNvSpPr/>
            <p:nvPr/>
          </p:nvSpPr>
          <p:spPr>
            <a:xfrm flipH="1">
              <a:off x="-942300" y="1879157"/>
              <a:ext cx="1944600" cy="15774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 txBox="1"/>
            <p:nvPr/>
          </p:nvSpPr>
          <p:spPr>
            <a:xfrm>
              <a:off x="-641454" y="2106588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I. Pre-Course Assignment</a:t>
              </a:r>
              <a:endParaRPr b="1" i="0" sz="16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62" name="Google Shape;562;p17"/>
          <p:cNvSpPr txBox="1"/>
          <p:nvPr/>
        </p:nvSpPr>
        <p:spPr>
          <a:xfrm>
            <a:off x="580900" y="2551033"/>
            <a:ext cx="15942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Independently completed peer-review  assignment mirroring real-world conditions</a:t>
            </a:r>
            <a:endParaRPr b="0"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563" name="Google Shape;563;p17"/>
          <p:cNvGrpSpPr/>
          <p:nvPr/>
        </p:nvGrpSpPr>
        <p:grpSpPr>
          <a:xfrm>
            <a:off x="2243542" y="2502121"/>
            <a:ext cx="287298" cy="390632"/>
            <a:chOff x="4858109" y="2631368"/>
            <a:chExt cx="316442" cy="315000"/>
          </a:xfrm>
        </p:grpSpPr>
        <p:sp>
          <p:nvSpPr>
            <p:cNvPr id="564" name="Google Shape;564;p1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>
            <p:ph type="title"/>
          </p:nvPr>
        </p:nvSpPr>
        <p:spPr>
          <a:xfrm>
            <a:off x="457200" y="681800"/>
            <a:ext cx="79623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UcPeriod"/>
            </a:pPr>
            <a:r>
              <a:rPr lang="en" sz="4200"/>
              <a:t>Peerspectives: Overarching training course objectives</a:t>
            </a:r>
            <a:endParaRPr sz="4200"/>
          </a:p>
        </p:txBody>
      </p:sp>
      <p:sp>
        <p:nvSpPr>
          <p:cNvPr id="571" name="Google Shape;571;p18"/>
          <p:cNvSpPr txBox="1"/>
          <p:nvPr>
            <p:ph idx="1" type="body"/>
          </p:nvPr>
        </p:nvSpPr>
        <p:spPr>
          <a:xfrm>
            <a:off x="457200" y="1882900"/>
            <a:ext cx="81918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Explain the role of scientific journals, editors, and peer reviewers as parts of the scientific process in biomedical field</a:t>
            </a:r>
            <a:r>
              <a:rPr lang="en" sz="1800"/>
              <a:t>s</a:t>
            </a:r>
            <a:endParaRPr sz="1800"/>
          </a:p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Promote clear communication and efficiency in the review process</a:t>
            </a:r>
            <a:endParaRPr sz="1800"/>
          </a:p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Stimulate critical thinking and constructive, scientific critique</a:t>
            </a:r>
            <a:endParaRPr sz="1800"/>
          </a:p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Encourage transparency and adherence to ethical and methodological guidelines</a:t>
            </a:r>
            <a:endParaRPr sz="1800"/>
          </a:p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Introduce and explore open-access, open science, and open review concepts</a:t>
            </a:r>
            <a:endParaRPr sz="1800"/>
          </a:p>
          <a:p>
            <a:pPr indent="-3429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Develop an understanding of what reviewers and editors are looking for in scientific writing and improve the quality of participants’ future submissions</a:t>
            </a:r>
            <a:endParaRPr sz="1800"/>
          </a:p>
        </p:txBody>
      </p:sp>
      <p:sp>
        <p:nvSpPr>
          <p:cNvPr id="572" name="Google Shape;572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/>
          <p:nvPr>
            <p:ph type="title"/>
          </p:nvPr>
        </p:nvSpPr>
        <p:spPr>
          <a:xfrm>
            <a:off x="457200" y="681800"/>
            <a:ext cx="80394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UcPeriod"/>
            </a:pPr>
            <a:r>
              <a:rPr lang="en" sz="4200"/>
              <a:t>Lectures: Format</a:t>
            </a:r>
            <a:endParaRPr sz="4200"/>
          </a:p>
        </p:txBody>
      </p:sp>
      <p:sp>
        <p:nvSpPr>
          <p:cNvPr id="578" name="Google Shape;578;p19"/>
          <p:cNvSpPr txBox="1"/>
          <p:nvPr>
            <p:ph idx="1" type="body"/>
          </p:nvPr>
        </p:nvSpPr>
        <p:spPr>
          <a:xfrm>
            <a:off x="457200" y="1482625"/>
            <a:ext cx="5762400" cy="25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4x à 3 hours (with breaks)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On Zoom, includes interactive polls, discussions &amp; take-home assignments</a:t>
            </a:r>
            <a:endParaRPr/>
          </a:p>
        </p:txBody>
      </p:sp>
      <p:sp>
        <p:nvSpPr>
          <p:cNvPr id="579" name="Google Shape;579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0" name="Google Shape;5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9850" y="333475"/>
            <a:ext cx="1779350" cy="17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9849" y="2221169"/>
            <a:ext cx="1779350" cy="40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7" name="Google Shape;587;p20"/>
          <p:cNvSpPr txBox="1"/>
          <p:nvPr>
            <p:ph idx="1" type="body"/>
          </p:nvPr>
        </p:nvSpPr>
        <p:spPr>
          <a:xfrm>
            <a:off x="457200" y="1362325"/>
            <a:ext cx="77394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▸"/>
            </a:pPr>
            <a:r>
              <a:rPr lang="en" sz="1800">
                <a:solidFill>
                  <a:srgbClr val="000000"/>
                </a:solidFill>
              </a:rPr>
              <a:t>Small groups will be assigned</a:t>
            </a:r>
            <a:endParaRPr sz="1800">
              <a:solidFill>
                <a:srgbClr val="000000"/>
              </a:solidFill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▹"/>
            </a:pPr>
            <a:r>
              <a:rPr lang="en" sz="1800">
                <a:solidFill>
                  <a:srgbClr val="000000"/>
                </a:solidFill>
              </a:rPr>
              <a:t>1 editor-mentor</a:t>
            </a:r>
            <a:r>
              <a:rPr lang="en" sz="1800">
                <a:solidFill>
                  <a:srgbClr val="000000"/>
                </a:solidFill>
              </a:rPr>
              <a:t> + 5 trainees</a:t>
            </a:r>
            <a:endParaRPr sz="1800">
              <a:solidFill>
                <a:srgbClr val="000000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▸"/>
            </a:pPr>
            <a:r>
              <a:rPr lang="en" sz="1800">
                <a:solidFill>
                  <a:srgbClr val="000000"/>
                </a:solidFill>
              </a:rPr>
              <a:t>4 suitable “live” </a:t>
            </a:r>
            <a:r>
              <a:rPr i="1" lang="en" sz="1800">
                <a:solidFill>
                  <a:srgbClr val="000000"/>
                </a:solidFill>
              </a:rPr>
              <a:t>BMJ/BMJ Medicine </a:t>
            </a:r>
            <a:r>
              <a:rPr lang="en" sz="1800">
                <a:solidFill>
                  <a:srgbClr val="000000"/>
                </a:solidFill>
              </a:rPr>
              <a:t>manuscripts assigned to the group</a:t>
            </a:r>
            <a:endParaRPr sz="1800">
              <a:solidFill>
                <a:srgbClr val="000000"/>
              </a:solidFill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▹"/>
            </a:pPr>
            <a:r>
              <a:rPr lang="en" sz="1800">
                <a:solidFill>
                  <a:srgbClr val="000000"/>
                </a:solidFill>
              </a:rPr>
              <a:t>The PDF of each manuscript (+ supplement) will be uploaded</a:t>
            </a:r>
            <a:endParaRPr sz="1800"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to a specifically prepared, secured channel in PaperHive</a:t>
            </a:r>
            <a:endParaRPr sz="1800">
              <a:solidFill>
                <a:srgbClr val="000000"/>
              </a:solidFill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▹"/>
            </a:pPr>
            <a:r>
              <a:rPr lang="en" sz="1800">
                <a:solidFill>
                  <a:srgbClr val="000000"/>
                </a:solidFill>
              </a:rPr>
              <a:t>One trainee will take the lead for each manuscript; all trainees will draft preliminary peer review report together</a:t>
            </a:r>
            <a:endParaRPr sz="1800">
              <a:solidFill>
                <a:srgbClr val="000000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▸"/>
            </a:pPr>
            <a:r>
              <a:rPr lang="en" sz="1800">
                <a:solidFill>
                  <a:srgbClr val="000000"/>
                </a:solidFill>
              </a:rPr>
              <a:t>Small group will meet on Zoom to discuss article &amp; finalize review report prior to submission to the journal (open review, all group members named)</a:t>
            </a:r>
            <a:endParaRPr sz="1800">
              <a:solidFill>
                <a:srgbClr val="000000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▸"/>
            </a:pPr>
            <a:r>
              <a:rPr lang="en" sz="1800">
                <a:solidFill>
                  <a:srgbClr val="000000"/>
                </a:solidFill>
              </a:rPr>
              <a:t>Mentor will circulate final journal decision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88" name="Google Shape;5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00" y="4363500"/>
            <a:ext cx="1202175" cy="27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9678" y="2644300"/>
            <a:ext cx="1939375" cy="37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20"/>
          <p:cNvGrpSpPr/>
          <p:nvPr/>
        </p:nvGrpSpPr>
        <p:grpSpPr>
          <a:xfrm>
            <a:off x="6987771" y="295148"/>
            <a:ext cx="1699039" cy="1697355"/>
            <a:chOff x="2152750" y="190500"/>
            <a:chExt cx="4293756" cy="4762499"/>
          </a:xfrm>
        </p:grpSpPr>
        <p:sp>
          <p:nvSpPr>
            <p:cNvPr id="591" name="Google Shape;591;p20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5" name="Google Shape;665;p20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20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676" name="Google Shape;676;p2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50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1" name="Google Shape;681;p20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20"/>
          <p:cNvSpPr txBox="1"/>
          <p:nvPr>
            <p:ph type="title"/>
          </p:nvPr>
        </p:nvSpPr>
        <p:spPr>
          <a:xfrm>
            <a:off x="457200" y="681800"/>
            <a:ext cx="62433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UcPeriod" startAt="2"/>
            </a:pPr>
            <a:r>
              <a:rPr lang="en" sz="4200"/>
              <a:t>Workshops</a:t>
            </a:r>
            <a:r>
              <a:rPr lang="en" sz="4200"/>
              <a:t>: Format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1"/>
          <p:cNvSpPr txBox="1"/>
          <p:nvPr>
            <p:ph type="title"/>
          </p:nvPr>
        </p:nvSpPr>
        <p:spPr>
          <a:xfrm>
            <a:off x="457200" y="605600"/>
            <a:ext cx="7114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 note on AI Tools</a:t>
            </a:r>
            <a:endParaRPr sz="4200"/>
          </a:p>
        </p:txBody>
      </p:sp>
      <p:sp>
        <p:nvSpPr>
          <p:cNvPr id="705" name="Google Shape;705;p21"/>
          <p:cNvSpPr txBox="1"/>
          <p:nvPr>
            <p:ph idx="1" type="body"/>
          </p:nvPr>
        </p:nvSpPr>
        <p:spPr>
          <a:xfrm>
            <a:off x="318175" y="1288200"/>
            <a:ext cx="8572800" cy="36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All participants must abide by the official </a:t>
            </a:r>
            <a:r>
              <a:rPr b="1" lang="en" sz="15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BMJ Policy </a:t>
            </a:r>
            <a:r>
              <a:rPr lang="en" sz="1500">
                <a:solidFill>
                  <a:srgbClr val="000000"/>
                </a:solidFill>
              </a:rPr>
              <a:t>on Using AI Tools:</a:t>
            </a:r>
            <a:r>
              <a:rPr lang="en" sz="1500"/>
              <a:t> </a:t>
            </a:r>
            <a:r>
              <a:rPr i="1" lang="en" sz="1500"/>
              <a:t>“If reviewers use AI technology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to improve word processing and language</a:t>
            </a:r>
            <a:r>
              <a:rPr i="1" lang="en" sz="1500"/>
              <a:t>, they should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declare </a:t>
            </a:r>
            <a:r>
              <a:rPr i="1" lang="en" sz="1500"/>
              <a:t>this when submitting their reports. However, reviewers should preserve the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confidentiality</a:t>
            </a:r>
            <a:r>
              <a:rPr i="1" lang="en" sz="1500"/>
              <a:t> of the peer review process by </a:t>
            </a:r>
            <a:r>
              <a:rPr b="1" i="1" lang="en" sz="1500">
                <a:latin typeface="Barlow"/>
                <a:ea typeface="Barlow"/>
                <a:cs typeface="Barlow"/>
                <a:sym typeface="Barlow"/>
              </a:rPr>
              <a:t>not putting unpublished manuscripts</a:t>
            </a:r>
            <a:r>
              <a:rPr i="1" lang="en" sz="1500"/>
              <a:t> that they are reviewing for BMJ Journals (or information about them) into publicly available AI tools where the security of the confidential information cannot be guaranteed.”</a:t>
            </a:r>
            <a:endParaRPr i="1" sz="13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706" name="Google Shape;706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7" name="Google Shape;7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750" y="111625"/>
            <a:ext cx="1131925" cy="11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